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9" r:id="rId5"/>
    <p:sldId id="267" r:id="rId6"/>
    <p:sldId id="26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LT Pro"/>
        <a:ea typeface="Avenir Next LT Pro"/>
        <a:cs typeface="Avenir Next LT Pro"/>
        <a:sym typeface="Avenir Next LT Pr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B8D830-F524-4FDD-A8FD-6AA3C0C92A4C}" v="1" dt="2023-08-21T20:32:13.980"/>
    <p1510:client id="{CEA0D785-2885-49B3-972D-6AB6BFA73821}" v="5" dt="2023-08-21T21:53:24.764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BF9"/>
          </a:solidFill>
        </a:fill>
      </a:tcStyle>
    </a:wholeTbl>
    <a:band2H>
      <a:tcTxStyle/>
      <a:tcStyle>
        <a:tcBdr/>
        <a:fill>
          <a:solidFill>
            <a:srgbClr val="E8EEFC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D5D1"/>
          </a:solidFill>
        </a:fill>
      </a:tcStyle>
    </a:wholeTbl>
    <a:band2H>
      <a:tcTxStyle/>
      <a:tcStyle>
        <a:tcBdr/>
        <a:fill>
          <a:solidFill>
            <a:srgbClr val="FCEBEA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CF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DCCA"/>
          </a:solidFill>
        </a:fill>
      </a:tcStyle>
    </a:wholeTbl>
    <a:band2H>
      <a:tcTxStyle/>
      <a:tcStyle>
        <a:tcBdr/>
        <a:fill>
          <a:solidFill>
            <a:srgbClr val="FFEEE7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LT Pro"/>
          <a:ea typeface="Avenir Next LT Pro"/>
          <a:cs typeface="Avenir Next LT Pro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venir Next LT Pro"/>
          <a:ea typeface="Avenir Next LT Pro"/>
          <a:cs typeface="Avenir Next LT Pro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827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0" name="Shape 1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3"/>
          <p:cNvSpPr/>
          <p:nvPr/>
        </p:nvSpPr>
        <p:spPr>
          <a:xfrm>
            <a:off x="4000500" y="1087403"/>
            <a:ext cx="8191500" cy="5770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98" y="0"/>
                </a:moveTo>
                <a:cubicBezTo>
                  <a:pt x="16139" y="0"/>
                  <a:pt x="19020" y="1571"/>
                  <a:pt x="21267" y="4187"/>
                </a:cubicBezTo>
                <a:lnTo>
                  <a:pt x="21600" y="4594"/>
                </a:lnTo>
                <a:lnTo>
                  <a:pt x="21600" y="21600"/>
                </a:lnTo>
                <a:lnTo>
                  <a:pt x="210" y="21600"/>
                </a:lnTo>
                <a:lnTo>
                  <a:pt x="150" y="21127"/>
                </a:lnTo>
                <a:cubicBezTo>
                  <a:pt x="51" y="20216"/>
                  <a:pt x="0" y="19284"/>
                  <a:pt x="0" y="18335"/>
                </a:cubicBezTo>
                <a:cubicBezTo>
                  <a:pt x="0" y="8209"/>
                  <a:pt x="5820" y="0"/>
                  <a:pt x="12998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" name="Straight Connector 11"/>
          <p:cNvSpPr/>
          <p:nvPr/>
        </p:nvSpPr>
        <p:spPr>
          <a:xfrm flipH="1">
            <a:off x="406240" y="183933"/>
            <a:ext cx="1" cy="1597709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5" name="Freeform: Shape 13"/>
          <p:cNvSpPr/>
          <p:nvPr/>
        </p:nvSpPr>
        <p:spPr>
          <a:xfrm>
            <a:off x="5292347" y="1"/>
            <a:ext cx="2279743" cy="12677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314" y="0"/>
                </a:lnTo>
                <a:lnTo>
                  <a:pt x="1314" y="18370"/>
                </a:lnTo>
                <a:lnTo>
                  <a:pt x="18975" y="0"/>
                </a:lnTo>
                <a:lnTo>
                  <a:pt x="21600" y="0"/>
                </a:lnTo>
                <a:lnTo>
                  <a:pt x="986" y="21442"/>
                </a:lnTo>
                <a:cubicBezTo>
                  <a:pt x="886" y="21545"/>
                  <a:pt x="772" y="21600"/>
                  <a:pt x="657" y="21600"/>
                </a:cubicBezTo>
                <a:cubicBezTo>
                  <a:pt x="294" y="21600"/>
                  <a:pt x="0" y="21071"/>
                  <a:pt x="0" y="20418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" name="Freeform: Shape 15"/>
          <p:cNvSpPr/>
          <p:nvPr/>
        </p:nvSpPr>
        <p:spPr>
          <a:xfrm>
            <a:off x="10208694" y="1"/>
            <a:ext cx="1135067" cy="477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568" y="760"/>
                </a:lnTo>
                <a:cubicBezTo>
                  <a:pt x="20543" y="12654"/>
                  <a:pt x="16111" y="21600"/>
                  <a:pt x="10800" y="21600"/>
                </a:cubicBezTo>
                <a:cubicBezTo>
                  <a:pt x="5489" y="21600"/>
                  <a:pt x="1057" y="12654"/>
                  <a:pt x="32" y="76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7" name="Oval 17"/>
          <p:cNvSpPr/>
          <p:nvPr/>
        </p:nvSpPr>
        <p:spPr>
          <a:xfrm>
            <a:off x="1569043" y="514897"/>
            <a:ext cx="2393353" cy="2328425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8" name="Freeform: Shape 19"/>
          <p:cNvSpPr/>
          <p:nvPr/>
        </p:nvSpPr>
        <p:spPr>
          <a:xfrm flipH="1">
            <a:off x="0" y="2949739"/>
            <a:ext cx="1186452" cy="1771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7" y="0"/>
                </a:moveTo>
                <a:lnTo>
                  <a:pt x="21600" y="0"/>
                </a:lnTo>
                <a:lnTo>
                  <a:pt x="21600" y="1510"/>
                </a:lnTo>
                <a:lnTo>
                  <a:pt x="2254" y="1510"/>
                </a:lnTo>
                <a:lnTo>
                  <a:pt x="2254" y="20090"/>
                </a:lnTo>
                <a:lnTo>
                  <a:pt x="21600" y="20090"/>
                </a:lnTo>
                <a:lnTo>
                  <a:pt x="21600" y="21600"/>
                </a:lnTo>
                <a:lnTo>
                  <a:pt x="1127" y="21600"/>
                </a:lnTo>
                <a:cubicBezTo>
                  <a:pt x="505" y="21600"/>
                  <a:pt x="0" y="21262"/>
                  <a:pt x="0" y="20845"/>
                </a:cubicBezTo>
                <a:lnTo>
                  <a:pt x="0" y="755"/>
                </a:lnTo>
                <a:cubicBezTo>
                  <a:pt x="0" y="338"/>
                  <a:pt x="505" y="0"/>
                  <a:pt x="1127" y="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9" name="Arc 21"/>
          <p:cNvSpPr/>
          <p:nvPr/>
        </p:nvSpPr>
        <p:spPr>
          <a:xfrm rot="16200000">
            <a:off x="1539682" y="4203427"/>
            <a:ext cx="2041718" cy="2041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5093208" y="2743200"/>
            <a:ext cx="6592825" cy="2386584"/>
          </a:xfrm>
          <a:prstGeom prst="rect">
            <a:avLst/>
          </a:prstGeom>
        </p:spPr>
        <p:txBody>
          <a:bodyPr anchor="b"/>
          <a:lstStyle>
            <a:lvl1pPr algn="r">
              <a:defRPr sz="60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093208" y="5221223"/>
            <a:ext cx="6592825" cy="996697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FontTx/>
              <a:buNone/>
              <a:defRPr sz="2400">
                <a:solidFill>
                  <a:srgbClr val="FFFFFF"/>
                </a:solidFill>
              </a:defRPr>
            </a:lvl1pPr>
            <a:lvl2pPr marL="0" indent="457200" algn="r">
              <a:buSzTx/>
              <a:buFontTx/>
              <a:buNone/>
              <a:defRPr sz="2400">
                <a:solidFill>
                  <a:srgbClr val="FFFFFF"/>
                </a:solidFill>
              </a:defRPr>
            </a:lvl2pPr>
            <a:lvl3pPr marL="0" indent="914400" algn="r">
              <a:buSzTx/>
              <a:buFontTx/>
              <a:buNone/>
              <a:defRPr sz="2400">
                <a:solidFill>
                  <a:srgbClr val="FFFFFF"/>
                </a:solidFill>
              </a:defRPr>
            </a:lvl3pPr>
            <a:lvl4pPr marL="0" indent="1371600" algn="r">
              <a:buSzTx/>
              <a:buFontTx/>
              <a:buNone/>
              <a:defRPr sz="2400">
                <a:solidFill>
                  <a:srgbClr val="FFFFFF"/>
                </a:solidFill>
              </a:defRPr>
            </a:lvl4pPr>
            <a:lvl5pPr marL="0" indent="1828800" algn="r">
              <a:buSzTx/>
              <a:buFontTx/>
              <a:buNone/>
              <a:defRPr sz="24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3291842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7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453128" y="1681163"/>
            <a:ext cx="3291841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9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8065007" y="1681163"/>
            <a:ext cx="3291841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icture Placeholder 19"/>
          <p:cNvSpPr>
            <a:spLocks noGrp="1"/>
          </p:cNvSpPr>
          <p:nvPr>
            <p:ph type="pic" sz="half" idx="21"/>
          </p:nvPr>
        </p:nvSpPr>
        <p:spPr>
          <a:xfrm>
            <a:off x="7901258" y="2727729"/>
            <a:ext cx="4290741" cy="413027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7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6261608" y="-1"/>
            <a:ext cx="3519313" cy="300791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8" name="Oval 9"/>
          <p:cNvSpPr/>
          <p:nvPr/>
        </p:nvSpPr>
        <p:spPr>
          <a:xfrm>
            <a:off x="10420569" y="1364732"/>
            <a:ext cx="947489" cy="921786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9" name="Arc 11"/>
          <p:cNvSpPr/>
          <p:nvPr/>
        </p:nvSpPr>
        <p:spPr>
          <a:xfrm rot="4759070" flipV="1">
            <a:off x="5896042" y="1918749"/>
            <a:ext cx="1820521" cy="11572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9254" y="0"/>
                  <a:pt x="17673" y="8419"/>
                  <a:pt x="21600" y="21600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" name="Title Text"/>
          <p:cNvSpPr txBox="1">
            <a:spLocks noGrp="1"/>
          </p:cNvSpPr>
          <p:nvPr>
            <p:ph type="title"/>
          </p:nvPr>
        </p:nvSpPr>
        <p:spPr>
          <a:xfrm>
            <a:off x="841247" y="365759"/>
            <a:ext cx="5120642" cy="132588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3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41247" y="1828800"/>
            <a:ext cx="5093210" cy="435254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228600" indent="-228600">
              <a:buFontTx/>
              <a:defRPr sz="2400"/>
            </a:lvl2pPr>
            <a:lvl3pPr marL="502919" indent="-274319">
              <a:buFontTx/>
              <a:defRPr sz="2400"/>
            </a:lvl3pPr>
            <a:lvl4pPr marL="762000" indent="-304800">
              <a:buFontTx/>
              <a:defRPr sz="2400"/>
            </a:lvl4pPr>
            <a:lvl5pPr marL="2133600" indent="-304800">
              <a:buFontTx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Oval 9"/>
          <p:cNvSpPr/>
          <p:nvPr/>
        </p:nvSpPr>
        <p:spPr>
          <a:xfrm>
            <a:off x="707392" y="847599"/>
            <a:ext cx="4619940" cy="4619940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0" name="Freeform: Shape 11"/>
          <p:cNvSpPr/>
          <p:nvPr/>
        </p:nvSpPr>
        <p:spPr>
          <a:xfrm flipH="1">
            <a:off x="530529" y="-1"/>
            <a:ext cx="1155142" cy="591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" y="0"/>
                </a:moveTo>
                <a:lnTo>
                  <a:pt x="21575" y="0"/>
                </a:lnTo>
                <a:lnTo>
                  <a:pt x="21600" y="491"/>
                </a:lnTo>
                <a:cubicBezTo>
                  <a:pt x="21600" y="12149"/>
                  <a:pt x="16765" y="21600"/>
                  <a:pt x="10800" y="21600"/>
                </a:cubicBezTo>
                <a:cubicBezTo>
                  <a:pt x="4835" y="21600"/>
                  <a:pt x="0" y="12149"/>
                  <a:pt x="0" y="491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1" name="Freeform: Shape 13"/>
          <p:cNvSpPr/>
          <p:nvPr/>
        </p:nvSpPr>
        <p:spPr>
          <a:xfrm flipH="1">
            <a:off x="3961510" y="-1"/>
            <a:ext cx="1737402" cy="959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539" y="0"/>
                </a:lnTo>
                <a:lnTo>
                  <a:pt x="1539" y="17790"/>
                </a:lnTo>
                <a:lnTo>
                  <a:pt x="18525" y="0"/>
                </a:lnTo>
                <a:lnTo>
                  <a:pt x="21600" y="0"/>
                </a:lnTo>
                <a:lnTo>
                  <a:pt x="1155" y="21413"/>
                </a:lnTo>
                <a:cubicBezTo>
                  <a:pt x="1038" y="21536"/>
                  <a:pt x="905" y="21600"/>
                  <a:pt x="770" y="21600"/>
                </a:cubicBezTo>
                <a:cubicBezTo>
                  <a:pt x="345" y="21600"/>
                  <a:pt x="0" y="20976"/>
                  <a:pt x="0" y="2020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2" name="Freeform: Shape 15"/>
          <p:cNvSpPr/>
          <p:nvPr/>
        </p:nvSpPr>
        <p:spPr>
          <a:xfrm flipH="1">
            <a:off x="0" y="2936831"/>
            <a:ext cx="159742" cy="5529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19181" y="21221"/>
                </a:lnTo>
                <a:cubicBezTo>
                  <a:pt x="7608" y="18962"/>
                  <a:pt x="0" y="15138"/>
                  <a:pt x="0" y="10800"/>
                </a:cubicBezTo>
                <a:cubicBezTo>
                  <a:pt x="0" y="6462"/>
                  <a:pt x="7608" y="2638"/>
                  <a:pt x="19181" y="379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3" name="Freeform: Shape 17"/>
          <p:cNvSpPr/>
          <p:nvPr/>
        </p:nvSpPr>
        <p:spPr>
          <a:xfrm flipH="1">
            <a:off x="0" y="5835648"/>
            <a:ext cx="1548181" cy="10223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64" y="0"/>
                </a:moveTo>
                <a:lnTo>
                  <a:pt x="21600" y="0"/>
                </a:lnTo>
                <a:lnTo>
                  <a:pt x="21600" y="2616"/>
                </a:lnTo>
                <a:lnTo>
                  <a:pt x="1728" y="2616"/>
                </a:lnTo>
                <a:lnTo>
                  <a:pt x="1728" y="21600"/>
                </a:lnTo>
                <a:lnTo>
                  <a:pt x="0" y="21600"/>
                </a:lnTo>
                <a:lnTo>
                  <a:pt x="0" y="1308"/>
                </a:lnTo>
                <a:cubicBezTo>
                  <a:pt x="0" y="586"/>
                  <a:pt x="387" y="0"/>
                  <a:pt x="864" y="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4" name="Freeform: Shape 19"/>
          <p:cNvSpPr/>
          <p:nvPr/>
        </p:nvSpPr>
        <p:spPr>
          <a:xfrm flipH="1">
            <a:off x="3405056" y="5717904"/>
            <a:ext cx="1771610" cy="11400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4" h="21593" extrusionOk="0">
                <a:moveTo>
                  <a:pt x="18992" y="14452"/>
                </a:moveTo>
                <a:cubicBezTo>
                  <a:pt x="19281" y="14400"/>
                  <a:pt x="19575" y="14607"/>
                  <a:pt x="19737" y="15016"/>
                </a:cubicBezTo>
                <a:cubicBezTo>
                  <a:pt x="20142" y="16100"/>
                  <a:pt x="20502" y="17222"/>
                  <a:pt x="20816" y="18374"/>
                </a:cubicBezTo>
                <a:lnTo>
                  <a:pt x="21544" y="21593"/>
                </a:lnTo>
                <a:lnTo>
                  <a:pt x="19910" y="21593"/>
                </a:lnTo>
                <a:lnTo>
                  <a:pt x="19394" y="19313"/>
                </a:lnTo>
                <a:cubicBezTo>
                  <a:pt x="19105" y="18253"/>
                  <a:pt x="18774" y="17221"/>
                  <a:pt x="18402" y="16224"/>
                </a:cubicBezTo>
                <a:cubicBezTo>
                  <a:pt x="18197" y="15641"/>
                  <a:pt x="18335" y="14910"/>
                  <a:pt x="18709" y="14591"/>
                </a:cubicBezTo>
                <a:cubicBezTo>
                  <a:pt x="18799" y="14515"/>
                  <a:pt x="18895" y="14469"/>
                  <a:pt x="18992" y="14452"/>
                </a:cubicBezTo>
                <a:close/>
                <a:moveTo>
                  <a:pt x="11351" y="3055"/>
                </a:moveTo>
                <a:cubicBezTo>
                  <a:pt x="11452" y="3065"/>
                  <a:pt x="11552" y="3107"/>
                  <a:pt x="11647" y="3181"/>
                </a:cubicBezTo>
                <a:cubicBezTo>
                  <a:pt x="13087" y="4305"/>
                  <a:pt x="14432" y="5702"/>
                  <a:pt x="15651" y="7341"/>
                </a:cubicBezTo>
                <a:cubicBezTo>
                  <a:pt x="15974" y="7774"/>
                  <a:pt x="16010" y="8532"/>
                  <a:pt x="15733" y="9036"/>
                </a:cubicBezTo>
                <a:cubicBezTo>
                  <a:pt x="15586" y="9302"/>
                  <a:pt x="15371" y="9455"/>
                  <a:pt x="15146" y="9454"/>
                </a:cubicBezTo>
                <a:lnTo>
                  <a:pt x="15142" y="9454"/>
                </a:lnTo>
                <a:cubicBezTo>
                  <a:pt x="14957" y="9457"/>
                  <a:pt x="14778" y="9355"/>
                  <a:pt x="14637" y="9169"/>
                </a:cubicBezTo>
                <a:cubicBezTo>
                  <a:pt x="13515" y="7657"/>
                  <a:pt x="12278" y="6368"/>
                  <a:pt x="10952" y="5332"/>
                </a:cubicBezTo>
                <a:cubicBezTo>
                  <a:pt x="10571" y="5033"/>
                  <a:pt x="10418" y="4309"/>
                  <a:pt x="10610" y="3715"/>
                </a:cubicBezTo>
                <a:cubicBezTo>
                  <a:pt x="10753" y="3270"/>
                  <a:pt x="11051" y="3024"/>
                  <a:pt x="11351" y="3055"/>
                </a:cubicBezTo>
                <a:close/>
                <a:moveTo>
                  <a:pt x="3116" y="1"/>
                </a:moveTo>
                <a:cubicBezTo>
                  <a:pt x="3920" y="8"/>
                  <a:pt x="4723" y="93"/>
                  <a:pt x="5521" y="255"/>
                </a:cubicBezTo>
                <a:cubicBezTo>
                  <a:pt x="5944" y="336"/>
                  <a:pt x="6245" y="936"/>
                  <a:pt x="6193" y="1594"/>
                </a:cubicBezTo>
                <a:cubicBezTo>
                  <a:pt x="6145" y="2200"/>
                  <a:pt x="5813" y="2653"/>
                  <a:pt x="5421" y="2649"/>
                </a:cubicBezTo>
                <a:cubicBezTo>
                  <a:pt x="5387" y="2650"/>
                  <a:pt x="5353" y="2647"/>
                  <a:pt x="5320" y="2640"/>
                </a:cubicBezTo>
                <a:cubicBezTo>
                  <a:pt x="3850" y="2341"/>
                  <a:pt x="2362" y="2327"/>
                  <a:pt x="890" y="2599"/>
                </a:cubicBezTo>
                <a:cubicBezTo>
                  <a:pt x="468" y="2700"/>
                  <a:pt x="74" y="2249"/>
                  <a:pt x="9" y="1592"/>
                </a:cubicBezTo>
                <a:cubicBezTo>
                  <a:pt x="-56" y="936"/>
                  <a:pt x="233" y="321"/>
                  <a:pt x="655" y="220"/>
                </a:cubicBezTo>
                <a:cubicBezTo>
                  <a:pt x="673" y="216"/>
                  <a:pt x="691" y="212"/>
                  <a:pt x="709" y="210"/>
                </a:cubicBezTo>
                <a:cubicBezTo>
                  <a:pt x="1509" y="63"/>
                  <a:pt x="2313" y="-7"/>
                  <a:pt x="3116" y="1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5" name="Freeform: Shape 21"/>
          <p:cNvSpPr/>
          <p:nvPr/>
        </p:nvSpPr>
        <p:spPr>
          <a:xfrm flipH="1">
            <a:off x="4132972" y="6258755"/>
            <a:ext cx="1565941" cy="5992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15420" y="0"/>
                  <a:pt x="19384" y="7141"/>
                  <a:pt x="21077" y="17319"/>
                </a:cubicBezTo>
                <a:lnTo>
                  <a:pt x="21600" y="21600"/>
                </a:lnTo>
                <a:lnTo>
                  <a:pt x="0" y="21600"/>
                </a:lnTo>
                <a:lnTo>
                  <a:pt x="523" y="17319"/>
                </a:lnTo>
                <a:cubicBezTo>
                  <a:pt x="2216" y="7141"/>
                  <a:pt x="6180" y="0"/>
                  <a:pt x="10800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" name="Title Text"/>
          <p:cNvSpPr txBox="1">
            <a:spLocks noGrp="1"/>
          </p:cNvSpPr>
          <p:nvPr>
            <p:ph type="title"/>
          </p:nvPr>
        </p:nvSpPr>
        <p:spPr>
          <a:xfrm>
            <a:off x="1389888" y="1234439"/>
            <a:ext cx="3236977" cy="406908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3193" y="6404292"/>
            <a:ext cx="273656" cy="26924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65976" y="2551176"/>
            <a:ext cx="4709160" cy="175564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/>
            </a:lvl1pPr>
            <a:lvl2pPr marL="304800" indent="-304800">
              <a:buFontTx/>
              <a:defRPr sz="2400"/>
            </a:lvl2pPr>
            <a:lvl3pPr marL="533400" indent="-304800">
              <a:buFontTx/>
              <a:defRPr sz="2400"/>
            </a:lvl3pPr>
            <a:lvl4pPr marL="1676400" indent="-304800">
              <a:buFontTx/>
              <a:defRPr sz="2400"/>
            </a:lvl4pPr>
            <a:lvl5pPr marL="2133600" indent="-304800">
              <a:buFontTx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7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2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81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8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9"/>
          <p:cNvSpPr/>
          <p:nvPr/>
        </p:nvSpPr>
        <p:spPr>
          <a:xfrm>
            <a:off x="489188" y="1119030"/>
            <a:ext cx="4619940" cy="4619940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0" name="Arc 11"/>
          <p:cNvSpPr/>
          <p:nvPr/>
        </p:nvSpPr>
        <p:spPr>
          <a:xfrm rot="19809111">
            <a:off x="9735982" y="660555"/>
            <a:ext cx="1659892" cy="22340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9" h="20833" extrusionOk="0">
                <a:moveTo>
                  <a:pt x="0" y="88"/>
                </a:moveTo>
                <a:lnTo>
                  <a:pt x="0" y="88"/>
                </a:lnTo>
                <a:cubicBezTo>
                  <a:pt x="10507" y="-767"/>
                  <a:pt x="19976" y="4739"/>
                  <a:pt x="21150" y="12385"/>
                </a:cubicBezTo>
                <a:cubicBezTo>
                  <a:pt x="21600" y="15315"/>
                  <a:pt x="20762" y="18272"/>
                  <a:pt x="18756" y="20833"/>
                </a:cubicBezTo>
              </a:path>
            </a:pathLst>
          </a:custGeom>
          <a:ln w="127000" cap="rnd">
            <a:solidFill>
              <a:schemeClr val="accent4"/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1" name="Oval 13"/>
          <p:cNvSpPr/>
          <p:nvPr/>
        </p:nvSpPr>
        <p:spPr>
          <a:xfrm>
            <a:off x="910048" y="4780991"/>
            <a:ext cx="546101" cy="546101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1170432" y="1399032"/>
            <a:ext cx="3236977" cy="406908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788152" y="1527047"/>
            <a:ext cx="5111497" cy="3931922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</a:lvl1pPr>
            <a:lvl2pPr marL="266700">
              <a:buFontTx/>
            </a:lvl2pPr>
            <a:lvl3pPr marL="548639">
              <a:buFontTx/>
            </a:lvl3pPr>
            <a:lvl4pPr marL="0" indent="1371600">
              <a:buSzTx/>
              <a:buFontTx/>
              <a:buNone/>
            </a:lvl4pPr>
            <a:lvl5pPr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21"/>
          <p:cNvSpPr>
            <a:spLocks noGrp="1"/>
          </p:cNvSpPr>
          <p:nvPr>
            <p:ph type="pic" sz="quarter" idx="21"/>
          </p:nvPr>
        </p:nvSpPr>
        <p:spPr>
          <a:xfrm>
            <a:off x="7200479" y="1150210"/>
            <a:ext cx="2207046" cy="220417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2" name="Picture Placeholder 20"/>
          <p:cNvSpPr>
            <a:spLocks noGrp="1"/>
          </p:cNvSpPr>
          <p:nvPr>
            <p:ph type="pic" sz="quarter" idx="22"/>
          </p:nvPr>
        </p:nvSpPr>
        <p:spPr>
          <a:xfrm>
            <a:off x="8444631" y="2579683"/>
            <a:ext cx="3096808" cy="3096807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539495" y="365124"/>
            <a:ext cx="5806442" cy="132588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39495" y="1825625"/>
            <a:ext cx="5806442" cy="435254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buSzTx/>
              <a:buFontTx/>
              <a:buNone/>
              <a:defRPr sz="2400"/>
            </a:lvl1pPr>
            <a:lvl2pPr marL="274319" indent="-274319">
              <a:lnSpc>
                <a:spcPct val="110000"/>
              </a:lnSpc>
              <a:buFontTx/>
              <a:defRPr sz="2400"/>
            </a:lvl2pPr>
            <a:lvl3pPr marL="533400" indent="-304800">
              <a:lnSpc>
                <a:spcPct val="110000"/>
              </a:lnSpc>
              <a:buFontTx/>
              <a:defRPr sz="2400"/>
            </a:lvl3pPr>
            <a:lvl4pPr marL="800100" indent="-342900">
              <a:lnSpc>
                <a:spcPct val="110000"/>
              </a:lnSpc>
              <a:buFontTx/>
              <a:defRPr sz="2400"/>
            </a:lvl4pPr>
            <a:lvl5pPr marL="2133600" indent="-304800">
              <a:lnSpc>
                <a:spcPct val="110000"/>
              </a:lnSpc>
              <a:buFontTx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6" name="Oval 9"/>
          <p:cNvSpPr/>
          <p:nvPr/>
        </p:nvSpPr>
        <p:spPr>
          <a:xfrm>
            <a:off x="10249620" y="1555067"/>
            <a:ext cx="819305" cy="797079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47" name="Rectangle 11"/>
          <p:cNvSpPr/>
          <p:nvPr/>
        </p:nvSpPr>
        <p:spPr>
          <a:xfrm>
            <a:off x="7590088" y="4034392"/>
            <a:ext cx="876705" cy="876705"/>
          </a:xfrm>
          <a:prstGeom prst="rect">
            <a:avLst/>
          </a:prstGeom>
          <a:ln w="127000">
            <a:solidFill>
              <a:schemeClr val="accent6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Oval 6"/>
          <p:cNvSpPr/>
          <p:nvPr/>
        </p:nvSpPr>
        <p:spPr>
          <a:xfrm>
            <a:off x="2815928" y="148928"/>
            <a:ext cx="6560144" cy="6560144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55" name="Arc 7"/>
          <p:cNvSpPr/>
          <p:nvPr/>
        </p:nvSpPr>
        <p:spPr>
          <a:xfrm rot="9222429" flipV="1">
            <a:off x="1900746" y="906095"/>
            <a:ext cx="3085935" cy="19616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9254" y="0"/>
                  <a:pt x="17672" y="8419"/>
                  <a:pt x="21600" y="21600"/>
                </a:cubicBezTo>
              </a:path>
            </a:pathLst>
          </a:custGeom>
          <a:ln w="127000" cap="rnd">
            <a:solidFill>
              <a:schemeClr val="accent4">
                <a:alpha val="95000"/>
              </a:schemeClr>
            </a:solidFill>
            <a:prstDash val="dash"/>
            <a:miter/>
          </a:ln>
        </p:spPr>
        <p:txBody>
          <a:bodyPr lIns="45719" rIns="45719" anchor="ctr"/>
          <a:lstStyle/>
          <a:p>
            <a:pPr algn="ctr"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56" name="Oval 13"/>
          <p:cNvSpPr/>
          <p:nvPr/>
        </p:nvSpPr>
        <p:spPr>
          <a:xfrm>
            <a:off x="8165417" y="5241988"/>
            <a:ext cx="759405" cy="738803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xfrm>
            <a:off x="3319271" y="1380744"/>
            <a:ext cx="5559553" cy="2514601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5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19271" y="4078223"/>
            <a:ext cx="5559553" cy="153619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1pPr>
            <a:lvl2pPr marL="0" indent="4572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2pPr>
            <a:lvl3pPr marL="0" indent="9144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3pPr>
            <a:lvl4pPr marL="0" indent="13716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4pPr>
            <a:lvl5pPr marL="0" indent="1828800" algn="ctr">
              <a:buSzTx/>
              <a:buFontTx/>
              <a:buNone/>
              <a:defRPr sz="24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xfrm>
            <a:off x="539495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idx="1"/>
          </p:nvPr>
        </p:nvSpPr>
        <p:spPr>
          <a:xfrm>
            <a:off x="1179575" y="1911095"/>
            <a:ext cx="9829801" cy="385974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9" name="Freeform: Shape 6"/>
          <p:cNvSpPr/>
          <p:nvPr/>
        </p:nvSpPr>
        <p:spPr>
          <a:xfrm>
            <a:off x="10494433" y="2"/>
            <a:ext cx="849329" cy="3576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568" y="760"/>
                </a:lnTo>
                <a:cubicBezTo>
                  <a:pt x="20543" y="12654"/>
                  <a:pt x="16111" y="21600"/>
                  <a:pt x="10800" y="21600"/>
                </a:cubicBezTo>
                <a:cubicBezTo>
                  <a:pt x="5489" y="21600"/>
                  <a:pt x="1057" y="12654"/>
                  <a:pt x="32" y="76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70" name="Freeform: Shape 7"/>
          <p:cNvSpPr/>
          <p:nvPr/>
        </p:nvSpPr>
        <p:spPr>
          <a:xfrm flipH="1">
            <a:off x="123535" y="5717904"/>
            <a:ext cx="1771611" cy="11400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4" h="21593" extrusionOk="0">
                <a:moveTo>
                  <a:pt x="18992" y="14452"/>
                </a:moveTo>
                <a:cubicBezTo>
                  <a:pt x="19281" y="14400"/>
                  <a:pt x="19575" y="14607"/>
                  <a:pt x="19737" y="15016"/>
                </a:cubicBezTo>
                <a:cubicBezTo>
                  <a:pt x="20142" y="16100"/>
                  <a:pt x="20502" y="17222"/>
                  <a:pt x="20816" y="18374"/>
                </a:cubicBezTo>
                <a:lnTo>
                  <a:pt x="21544" y="21593"/>
                </a:lnTo>
                <a:lnTo>
                  <a:pt x="19910" y="21593"/>
                </a:lnTo>
                <a:lnTo>
                  <a:pt x="19394" y="19313"/>
                </a:lnTo>
                <a:cubicBezTo>
                  <a:pt x="19105" y="18253"/>
                  <a:pt x="18774" y="17221"/>
                  <a:pt x="18402" y="16224"/>
                </a:cubicBezTo>
                <a:cubicBezTo>
                  <a:pt x="18197" y="15641"/>
                  <a:pt x="18335" y="14910"/>
                  <a:pt x="18709" y="14591"/>
                </a:cubicBezTo>
                <a:cubicBezTo>
                  <a:pt x="18799" y="14515"/>
                  <a:pt x="18895" y="14469"/>
                  <a:pt x="18992" y="14452"/>
                </a:cubicBezTo>
                <a:close/>
                <a:moveTo>
                  <a:pt x="11351" y="3055"/>
                </a:moveTo>
                <a:cubicBezTo>
                  <a:pt x="11452" y="3065"/>
                  <a:pt x="11552" y="3107"/>
                  <a:pt x="11647" y="3181"/>
                </a:cubicBezTo>
                <a:cubicBezTo>
                  <a:pt x="13087" y="4305"/>
                  <a:pt x="14432" y="5702"/>
                  <a:pt x="15651" y="7341"/>
                </a:cubicBezTo>
                <a:cubicBezTo>
                  <a:pt x="15974" y="7774"/>
                  <a:pt x="16010" y="8532"/>
                  <a:pt x="15733" y="9036"/>
                </a:cubicBezTo>
                <a:cubicBezTo>
                  <a:pt x="15586" y="9302"/>
                  <a:pt x="15371" y="9455"/>
                  <a:pt x="15146" y="9454"/>
                </a:cubicBezTo>
                <a:lnTo>
                  <a:pt x="15142" y="9454"/>
                </a:lnTo>
                <a:cubicBezTo>
                  <a:pt x="14957" y="9457"/>
                  <a:pt x="14778" y="9355"/>
                  <a:pt x="14637" y="9169"/>
                </a:cubicBezTo>
                <a:cubicBezTo>
                  <a:pt x="13515" y="7657"/>
                  <a:pt x="12278" y="6368"/>
                  <a:pt x="10952" y="5332"/>
                </a:cubicBezTo>
                <a:cubicBezTo>
                  <a:pt x="10571" y="5033"/>
                  <a:pt x="10418" y="4309"/>
                  <a:pt x="10610" y="3715"/>
                </a:cubicBezTo>
                <a:cubicBezTo>
                  <a:pt x="10753" y="3270"/>
                  <a:pt x="11051" y="3024"/>
                  <a:pt x="11351" y="3055"/>
                </a:cubicBezTo>
                <a:close/>
                <a:moveTo>
                  <a:pt x="3116" y="1"/>
                </a:moveTo>
                <a:cubicBezTo>
                  <a:pt x="3920" y="8"/>
                  <a:pt x="4723" y="93"/>
                  <a:pt x="5521" y="255"/>
                </a:cubicBezTo>
                <a:cubicBezTo>
                  <a:pt x="5944" y="336"/>
                  <a:pt x="6245" y="936"/>
                  <a:pt x="6193" y="1594"/>
                </a:cubicBezTo>
                <a:cubicBezTo>
                  <a:pt x="6145" y="2200"/>
                  <a:pt x="5813" y="2653"/>
                  <a:pt x="5421" y="2649"/>
                </a:cubicBezTo>
                <a:cubicBezTo>
                  <a:pt x="5387" y="2650"/>
                  <a:pt x="5353" y="2647"/>
                  <a:pt x="5320" y="2640"/>
                </a:cubicBezTo>
                <a:cubicBezTo>
                  <a:pt x="3850" y="2341"/>
                  <a:pt x="2362" y="2327"/>
                  <a:pt x="890" y="2599"/>
                </a:cubicBezTo>
                <a:cubicBezTo>
                  <a:pt x="468" y="2700"/>
                  <a:pt x="74" y="2249"/>
                  <a:pt x="9" y="1592"/>
                </a:cubicBezTo>
                <a:cubicBezTo>
                  <a:pt x="-56" y="936"/>
                  <a:pt x="233" y="321"/>
                  <a:pt x="655" y="220"/>
                </a:cubicBezTo>
                <a:cubicBezTo>
                  <a:pt x="673" y="216"/>
                  <a:pt x="691" y="212"/>
                  <a:pt x="709" y="210"/>
                </a:cubicBezTo>
                <a:cubicBezTo>
                  <a:pt x="1509" y="63"/>
                  <a:pt x="2313" y="-7"/>
                  <a:pt x="3116" y="1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9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911095"/>
            <a:ext cx="10515600" cy="385974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slide with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icture Placeholder 5"/>
          <p:cNvSpPr>
            <a:spLocks noGrp="1"/>
          </p:cNvSpPr>
          <p:nvPr>
            <p:ph type="pic" idx="21"/>
          </p:nvPr>
        </p:nvSpPr>
        <p:spPr>
          <a:xfrm>
            <a:off x="0" y="1"/>
            <a:ext cx="12192000" cy="68580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prstGeom prst="rect">
            <a:avLst/>
          </a:prstGeom>
          <a:solidFill>
            <a:srgbClr val="FFFFFF">
              <a:alpha val="95000"/>
            </a:srgbClr>
          </a:solidFill>
        </p:spPr>
        <p:txBody>
          <a:bodyPr anchor="b"/>
          <a:lstStyle>
            <a:lvl1pPr algn="ctr"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75303" y="4379976"/>
            <a:ext cx="5038345" cy="71323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le Text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Freeform: Shape 4"/>
          <p:cNvSpPr/>
          <p:nvPr/>
        </p:nvSpPr>
        <p:spPr>
          <a:xfrm rot="16200000">
            <a:off x="-388933" y="4841194"/>
            <a:ext cx="1737401" cy="959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539" y="0"/>
                </a:lnTo>
                <a:lnTo>
                  <a:pt x="1539" y="17790"/>
                </a:lnTo>
                <a:lnTo>
                  <a:pt x="18525" y="0"/>
                </a:lnTo>
                <a:lnTo>
                  <a:pt x="21600" y="0"/>
                </a:lnTo>
                <a:lnTo>
                  <a:pt x="1155" y="21413"/>
                </a:lnTo>
                <a:cubicBezTo>
                  <a:pt x="1038" y="21536"/>
                  <a:pt x="905" y="21600"/>
                  <a:pt x="770" y="21600"/>
                </a:cubicBezTo>
                <a:cubicBezTo>
                  <a:pt x="345" y="21600"/>
                  <a:pt x="0" y="20976"/>
                  <a:pt x="0" y="2020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4" name="Freeform: Shape 5"/>
          <p:cNvSpPr/>
          <p:nvPr/>
        </p:nvSpPr>
        <p:spPr>
          <a:xfrm>
            <a:off x="10494433" y="2"/>
            <a:ext cx="849329" cy="3576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568" y="760"/>
                </a:lnTo>
                <a:cubicBezTo>
                  <a:pt x="20543" y="12654"/>
                  <a:pt x="16111" y="21600"/>
                  <a:pt x="10800" y="21600"/>
                </a:cubicBezTo>
                <a:cubicBezTo>
                  <a:pt x="5489" y="21600"/>
                  <a:pt x="1057" y="12654"/>
                  <a:pt x="32" y="76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5" name="Title Text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Tw Cen MT"/>
          <a:ea typeface="Tw Cen MT"/>
          <a:cs typeface="Tw Cen MT"/>
          <a:sym typeface="Tw Cen M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venir Next LT Pro"/>
          <a:ea typeface="Avenir Next LT Pro"/>
          <a:cs typeface="Avenir Next LT Pro"/>
          <a:sym typeface="Avenir Next LT Pr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LT Pr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opencv.org/4.8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A3ACB-9066-5FDD-4CA4-1454159AB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2442" y="2533650"/>
            <a:ext cx="6592825" cy="3387711"/>
          </a:xfrm>
        </p:spPr>
        <p:txBody>
          <a:bodyPr lIns="45719" tIns="45720" rIns="45719" bIns="45720" anchor="b">
            <a:normAutofit/>
          </a:bodyPr>
          <a:lstStyle/>
          <a:p>
            <a:r>
              <a:rPr dirty="0" err="1"/>
              <a:t>Detección</a:t>
            </a:r>
            <a:r>
              <a:rPr dirty="0"/>
              <a:t> y </a:t>
            </a:r>
            <a:r>
              <a:rPr lang="es-419" dirty="0"/>
              <a:t>c</a:t>
            </a:r>
            <a:r>
              <a:rPr dirty="0" err="1"/>
              <a:t>onteo</a:t>
            </a:r>
            <a:r>
              <a:rPr dirty="0"/>
              <a:t> de </a:t>
            </a:r>
            <a:r>
              <a:rPr lang="es-419" dirty="0"/>
              <a:t>v</a:t>
            </a:r>
            <a:r>
              <a:rPr dirty="0" err="1"/>
              <a:t>ehículos</a:t>
            </a:r>
            <a:r>
              <a:rPr dirty="0"/>
              <a:t> para </a:t>
            </a:r>
            <a:r>
              <a:rPr lang="es-419" dirty="0"/>
              <a:t>planificación urbana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8023678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Detección de Contornos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t>- Uso de cv2.findContours para encontrar contornos.</a:t>
            </a:r>
          </a:p>
          <a:p>
            <a:r>
              <a:t>- Análisis de forma y detección de objetos.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Detección y Conteo de Vehículos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t>- Uso de cv2.boundingRect para identificar vehículos.</a:t>
            </a:r>
          </a:p>
          <a:p>
            <a:r>
              <a:t>- Dibujo de formas para marcar vehículos y línea de conteo.</a:t>
            </a:r>
          </a:p>
          <a:p>
            <a:r>
              <a:t>- Conteo basado en la posición de los vehículos.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Visualización y Control de Flujo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t>- Visualización de conteo de vehículos y video procesado.</a:t>
            </a:r>
          </a:p>
          <a:p>
            <a:r>
              <a:t>- Control de flujo con bucle y tecla 'q' para salir.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Resultados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98F4D6-0B8F-7D80-17C7-D25FF0035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0375" y="668230"/>
            <a:ext cx="4833485" cy="27171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9A54FE-D8D3-200B-502B-A0120A623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293" y="3385412"/>
            <a:ext cx="4925568" cy="279097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BCAD36-3335-E59B-31F9-DAED96387FEC}"/>
              </a:ext>
            </a:extLst>
          </p:cNvPr>
          <p:cNvSpPr txBox="1"/>
          <p:nvPr/>
        </p:nvSpPr>
        <p:spPr>
          <a:xfrm>
            <a:off x="200024" y="6443083"/>
            <a:ext cx="12411076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419" sz="1400" b="0" i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venir Next LT Pro"/>
                <a:ea typeface="Avenir Next LT Pro"/>
                <a:cs typeface="Avenir Next LT Pro"/>
                <a:sym typeface="Avenir Next LT Pro"/>
              </a:rPr>
              <a:t>Bibliografía: </a:t>
            </a:r>
            <a:r>
              <a:rPr lang="es-419" sz="1400" b="0" i="1" dirty="0" err="1">
                <a:solidFill>
                  <a:schemeClr val="tx1"/>
                </a:solidFill>
                <a:effectLst/>
                <a:latin typeface="Söhne"/>
              </a:rPr>
              <a:t>OpenCV</a:t>
            </a:r>
            <a:r>
              <a:rPr lang="es-419" sz="1400" b="0" i="1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s-419" sz="1400" b="0" i="1" dirty="0" err="1">
                <a:solidFill>
                  <a:schemeClr val="tx1"/>
                </a:solidFill>
                <a:effectLst/>
                <a:latin typeface="Söhne"/>
              </a:rPr>
              <a:t>Team</a:t>
            </a:r>
            <a:r>
              <a:rPr lang="es-419" sz="1400" b="0" i="1" dirty="0">
                <a:solidFill>
                  <a:schemeClr val="tx1"/>
                </a:solidFill>
                <a:effectLst/>
                <a:latin typeface="Söhne"/>
              </a:rPr>
              <a:t>, '</a:t>
            </a:r>
            <a:r>
              <a:rPr lang="es-419" sz="1400" b="0" i="1" dirty="0" err="1">
                <a:solidFill>
                  <a:schemeClr val="tx1"/>
                </a:solidFill>
                <a:effectLst/>
                <a:latin typeface="Söhne"/>
              </a:rPr>
              <a:t>OpenCV</a:t>
            </a:r>
            <a:r>
              <a:rPr lang="es-419" sz="1400" b="0" i="1" dirty="0">
                <a:solidFill>
                  <a:schemeClr val="tx1"/>
                </a:solidFill>
                <a:effectLst/>
                <a:latin typeface="Söhne"/>
              </a:rPr>
              <a:t> 4.8.0 </a:t>
            </a:r>
            <a:r>
              <a:rPr lang="es-419" sz="1400" b="0" i="1" dirty="0" err="1">
                <a:solidFill>
                  <a:schemeClr val="tx1"/>
                </a:solidFill>
                <a:effectLst/>
                <a:latin typeface="Söhne"/>
              </a:rPr>
              <a:t>Documentation</a:t>
            </a:r>
            <a:r>
              <a:rPr lang="es-419" sz="1400" b="0" i="1" dirty="0">
                <a:solidFill>
                  <a:schemeClr val="tx1"/>
                </a:solidFill>
                <a:effectLst/>
                <a:latin typeface="Söhne"/>
              </a:rPr>
              <a:t>,' 2023. [Online]. </a:t>
            </a:r>
            <a:r>
              <a:rPr lang="es-419" sz="1400" b="0" i="1" dirty="0" err="1">
                <a:solidFill>
                  <a:schemeClr val="tx1"/>
                </a:solidFill>
                <a:effectLst/>
                <a:latin typeface="Söhne"/>
              </a:rPr>
              <a:t>Available</a:t>
            </a:r>
            <a:r>
              <a:rPr lang="es-419" sz="1400" b="0" i="1" dirty="0">
                <a:solidFill>
                  <a:schemeClr val="tx1"/>
                </a:solidFill>
                <a:effectLst/>
                <a:latin typeface="Söhne"/>
              </a:rPr>
              <a:t>: </a:t>
            </a:r>
            <a:r>
              <a:rPr lang="es-419" sz="1400" b="0" i="1" u="none" strike="noStrike" dirty="0">
                <a:solidFill>
                  <a:schemeClr val="tx1"/>
                </a:solidFill>
                <a:effectLst/>
                <a:latin typeface="Söhn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https://docs.opencv.org/4.8.0/</a:t>
            </a:r>
            <a:r>
              <a:rPr lang="es-419" sz="1400" b="0" i="1" dirty="0">
                <a:solidFill>
                  <a:schemeClr val="tx1"/>
                </a:solidFill>
                <a:effectLst/>
                <a:latin typeface="Söhne"/>
              </a:rPr>
              <a:t>. [</a:t>
            </a:r>
            <a:r>
              <a:rPr lang="es-419" sz="1400" b="0" i="1" dirty="0" err="1">
                <a:solidFill>
                  <a:schemeClr val="tx1"/>
                </a:solidFill>
                <a:effectLst/>
                <a:latin typeface="Söhne"/>
              </a:rPr>
              <a:t>Accessed</a:t>
            </a:r>
            <a:r>
              <a:rPr lang="es-419" sz="1400" b="0" i="1" dirty="0">
                <a:solidFill>
                  <a:schemeClr val="tx1"/>
                </a:solidFill>
                <a:effectLst/>
                <a:latin typeface="Söhne"/>
              </a:rPr>
              <a:t>: 10-11-2023].</a:t>
            </a:r>
            <a:endParaRPr kumimoji="0" lang="es-419" sz="1400" b="0" i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Avenir Next LT Pro"/>
              <a:ea typeface="Avenir Next LT Pro"/>
              <a:cs typeface="Avenir Next LT Pro"/>
              <a:sym typeface="Avenir Next LT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Introducción / Problemática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t>El crecimiento urbano y el aumento en la adquisición de vehículos han llevado a un incremento significativo en el flujo vehicular en las principales ciudades del mundo. Los sistemas de semáforos actuales, que operan con tiempos predefinidos, no se adaptan a las variaciones del flujo vehicular, causando congestiones y subutilización de las vías.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Objetivos del Proyecto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r>
              <a:rPr dirty="0"/>
              <a:t>- </a:t>
            </a:r>
            <a:r>
              <a:rPr dirty="0" err="1"/>
              <a:t>Desarrollar</a:t>
            </a:r>
            <a:r>
              <a:rPr dirty="0"/>
              <a:t> un </a:t>
            </a:r>
            <a:r>
              <a:rPr dirty="0" err="1"/>
              <a:t>sistema</a:t>
            </a:r>
            <a:r>
              <a:rPr dirty="0"/>
              <a:t> de </a:t>
            </a:r>
            <a:r>
              <a:rPr dirty="0" err="1"/>
              <a:t>detección</a:t>
            </a:r>
            <a:r>
              <a:rPr dirty="0"/>
              <a:t> de </a:t>
            </a:r>
            <a:r>
              <a:rPr dirty="0" err="1"/>
              <a:t>vehículos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tiempo</a:t>
            </a:r>
            <a:r>
              <a:rPr dirty="0"/>
              <a:t> real</a:t>
            </a:r>
          </a:p>
          <a:p>
            <a:r>
              <a:rPr dirty="0"/>
              <a:t>- </a:t>
            </a:r>
            <a:r>
              <a:rPr dirty="0" err="1"/>
              <a:t>Contabilizar</a:t>
            </a:r>
            <a:r>
              <a:rPr dirty="0"/>
              <a:t> </a:t>
            </a:r>
            <a:r>
              <a:rPr dirty="0" err="1"/>
              <a:t>el</a:t>
            </a:r>
            <a:r>
              <a:rPr dirty="0"/>
              <a:t> </a:t>
            </a:r>
            <a:r>
              <a:rPr dirty="0" err="1"/>
              <a:t>número</a:t>
            </a:r>
            <a:r>
              <a:rPr dirty="0"/>
              <a:t> de </a:t>
            </a:r>
            <a:r>
              <a:rPr dirty="0" err="1"/>
              <a:t>vehículos</a:t>
            </a:r>
            <a:r>
              <a:rPr lang="es-419" dirty="0"/>
              <a:t>.</a:t>
            </a:r>
            <a:endParaRPr dirty="0"/>
          </a:p>
          <a:p>
            <a:r>
              <a:rPr dirty="0"/>
              <a:t>- </a:t>
            </a:r>
            <a:r>
              <a:rPr dirty="0" err="1"/>
              <a:t>Analizar</a:t>
            </a:r>
            <a:r>
              <a:rPr dirty="0"/>
              <a:t> </a:t>
            </a:r>
            <a:r>
              <a:rPr dirty="0" err="1"/>
              <a:t>datos</a:t>
            </a:r>
            <a:r>
              <a:rPr dirty="0"/>
              <a:t> para </a:t>
            </a:r>
            <a:r>
              <a:rPr dirty="0" err="1"/>
              <a:t>ajustes</a:t>
            </a:r>
            <a:r>
              <a:rPr dirty="0"/>
              <a:t> </a:t>
            </a:r>
            <a:r>
              <a:rPr dirty="0" err="1"/>
              <a:t>adaptativos</a:t>
            </a:r>
            <a:r>
              <a:rPr dirty="0"/>
              <a:t> </a:t>
            </a:r>
            <a:r>
              <a:rPr lang="es-419" dirty="0"/>
              <a:t>en ámbitos de movilidad y planificación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6AF4AB2-11C2-01AF-876B-A5EB4908C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7" cy="4069080"/>
          </a:xfrm>
        </p:spPr>
        <p:txBody>
          <a:bodyPr/>
          <a:lstStyle/>
          <a:p>
            <a:r>
              <a:rPr lang="es-419" dirty="0"/>
              <a:t>Opciones de aplicación</a:t>
            </a:r>
            <a:endParaRPr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1FEFE00-8998-E48D-2E0E-F7F6199E458A}"/>
              </a:ext>
            </a:extLst>
          </p:cNvPr>
          <p:cNvSpPr/>
          <p:nvPr/>
        </p:nvSpPr>
        <p:spPr>
          <a:xfrm>
            <a:off x="5941505" y="1437118"/>
            <a:ext cx="3686176" cy="3814225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419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LT Pro"/>
                <a:ea typeface="Avenir Next LT Pro"/>
                <a:cs typeface="Avenir Next LT Pro"/>
                <a:sym typeface="Avenir Next LT Pro"/>
              </a:rPr>
              <a:t>Clasificadores en cascada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s-419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venir Next LT Pro"/>
              <a:ea typeface="Avenir Next LT Pro"/>
              <a:cs typeface="Avenir Next LT Pro"/>
              <a:sym typeface="Avenir Next LT Pro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419" sz="2000" dirty="0">
                <a:solidFill>
                  <a:srgbClr val="000000"/>
                </a:solidFill>
                <a:latin typeface="Avenir Next LT Pro"/>
                <a:ea typeface="Avenir Next LT Pro"/>
                <a:cs typeface="Avenir Next LT Pro"/>
              </a:rPr>
              <a:t>Redes neuronales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s-419" sz="2000" dirty="0">
              <a:solidFill>
                <a:srgbClr val="000000"/>
              </a:solidFill>
              <a:latin typeface="Avenir Next LT Pro"/>
              <a:ea typeface="Avenir Next LT Pro"/>
              <a:cs typeface="Avenir Next LT Pro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419" sz="2000" dirty="0">
                <a:solidFill>
                  <a:srgbClr val="000000"/>
                </a:solidFill>
                <a:latin typeface="Avenir Next LT Pro"/>
                <a:ea typeface="Avenir Next LT Pro"/>
                <a:cs typeface="Avenir Next LT Pro"/>
              </a:rPr>
              <a:t>Detección de características locales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s-419" sz="2000" dirty="0">
              <a:solidFill>
                <a:srgbClr val="000000"/>
              </a:solidFill>
              <a:latin typeface="Avenir Next LT Pro"/>
              <a:ea typeface="Avenir Next LT Pro"/>
              <a:cs typeface="Avenir Next LT Pro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s-419" sz="2000" dirty="0">
                <a:solidFill>
                  <a:srgbClr val="000000"/>
                </a:solidFill>
                <a:latin typeface="Avenir Next LT Pro"/>
                <a:ea typeface="Avenir Next LT Pro"/>
                <a:cs typeface="Avenir Next LT Pro"/>
              </a:rPr>
              <a:t>Flujo óptico</a:t>
            </a:r>
          </a:p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s-419" sz="2000" dirty="0">
              <a:solidFill>
                <a:srgbClr val="000000"/>
              </a:solidFill>
              <a:latin typeface="Avenir Next LT Pro"/>
              <a:ea typeface="Avenir Next LT Pro"/>
              <a:cs typeface="Avenir Next LT Pro"/>
            </a:endParaRP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s-419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LT Pro"/>
                <a:ea typeface="Avenir Next LT Pro"/>
                <a:cs typeface="Avenir Next LT Pro"/>
                <a:sym typeface="Avenir Next LT Pro"/>
              </a:rPr>
              <a:t>Mezcla gaussiana</a:t>
            </a:r>
          </a:p>
        </p:txBody>
      </p:sp>
    </p:spTree>
    <p:extLst>
      <p:ext uri="{BB962C8B-B14F-4D97-AF65-F5344CB8AC3E}">
        <p14:creationId xmlns:p14="http://schemas.microsoft.com/office/powerpoint/2010/main" val="824022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6AF4AB2-11C2-01AF-876B-A5EB4908C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7" cy="4069080"/>
          </a:xfrm>
        </p:spPr>
        <p:txBody>
          <a:bodyPr/>
          <a:lstStyle/>
          <a:p>
            <a:r>
              <a:rPr dirty="0" err="1"/>
              <a:t>Metodología</a:t>
            </a:r>
            <a:endParaRPr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EAA52B3-4230-F699-8E01-0AA2861CDF85}"/>
              </a:ext>
            </a:extLst>
          </p:cNvPr>
          <p:cNvSpPr/>
          <p:nvPr/>
        </p:nvSpPr>
        <p:spPr>
          <a:xfrm>
            <a:off x="6096000" y="2608828"/>
            <a:ext cx="2314575" cy="71508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/>
            <a:r>
              <a:rPr lang="es-419" dirty="0"/>
              <a:t>Captura de Video y Preprocesamiento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ED43F65-F02A-3CF2-8AB9-1C4C43805D32}"/>
              </a:ext>
            </a:extLst>
          </p:cNvPr>
          <p:cNvSpPr/>
          <p:nvPr/>
        </p:nvSpPr>
        <p:spPr>
          <a:xfrm>
            <a:off x="6096000" y="3663746"/>
            <a:ext cx="2314575" cy="71508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/>
            <a:r>
              <a:rPr lang="es-419" dirty="0"/>
              <a:t>Sustracción de fondo</a:t>
            </a:r>
          </a:p>
          <a:p>
            <a:pPr algn="ctr"/>
            <a:endParaRPr lang="es-419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AF1CC1C-DDAB-AD88-C8EE-C746B951DFDC}"/>
              </a:ext>
            </a:extLst>
          </p:cNvPr>
          <p:cNvSpPr/>
          <p:nvPr/>
        </p:nvSpPr>
        <p:spPr>
          <a:xfrm>
            <a:off x="6096000" y="4617125"/>
            <a:ext cx="2314575" cy="71508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/>
            <a:r>
              <a:rPr lang="es-419" dirty="0"/>
              <a:t>Operaciones morfológicas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A9A1582-FB10-B7F6-DEC6-BA802E3B2A81}"/>
              </a:ext>
            </a:extLst>
          </p:cNvPr>
          <p:cNvSpPr/>
          <p:nvPr/>
        </p:nvSpPr>
        <p:spPr>
          <a:xfrm>
            <a:off x="9039222" y="3663746"/>
            <a:ext cx="2314575" cy="71508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/>
            <a:r>
              <a:rPr lang="es-419" dirty="0"/>
              <a:t>Detección y conteo de vehículos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927F10E-6B33-EFD0-D87E-1ECEBB38F1AC}"/>
              </a:ext>
            </a:extLst>
          </p:cNvPr>
          <p:cNvSpPr/>
          <p:nvPr/>
        </p:nvSpPr>
        <p:spPr>
          <a:xfrm>
            <a:off x="9039222" y="2608828"/>
            <a:ext cx="2314575" cy="71508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/>
            <a:r>
              <a:rPr lang="es-419" dirty="0"/>
              <a:t>Visualización y control de flujo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978EA6F-B1BB-B914-B8EB-3469C471CED7}"/>
              </a:ext>
            </a:extLst>
          </p:cNvPr>
          <p:cNvSpPr/>
          <p:nvPr/>
        </p:nvSpPr>
        <p:spPr>
          <a:xfrm>
            <a:off x="9039222" y="4617125"/>
            <a:ext cx="2314575" cy="71508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/>
            <a:r>
              <a:rPr lang="es-419" dirty="0"/>
              <a:t>Detección de contornos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8436938-6DFB-6245-1B10-5538FA39459C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7253288" y="3323915"/>
            <a:ext cx="0" cy="339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4A8DFCE-9999-D46C-B025-47FE9088C713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7253288" y="4378833"/>
            <a:ext cx="0" cy="238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B9A510EA-A802-19E1-F3F7-47DC4E39C79F}"/>
              </a:ext>
            </a:extLst>
          </p:cNvPr>
          <p:cNvCxnSpPr>
            <a:stCxn id="6" idx="2"/>
            <a:endCxn id="11" idx="2"/>
          </p:cNvCxnSpPr>
          <p:nvPr/>
        </p:nvCxnSpPr>
        <p:spPr>
          <a:xfrm rot="16200000" flipH="1">
            <a:off x="8724899" y="3860601"/>
            <a:ext cx="12700" cy="2943222"/>
          </a:xfrm>
          <a:prstGeom prst="bentConnector3">
            <a:avLst>
              <a:gd name="adj1" fmla="val 3225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CB5A7FE-5877-DA89-54C9-355B661A51F4}"/>
              </a:ext>
            </a:extLst>
          </p:cNvPr>
          <p:cNvCxnSpPr>
            <a:stCxn id="11" idx="0"/>
            <a:endCxn id="7" idx="2"/>
          </p:cNvCxnSpPr>
          <p:nvPr/>
        </p:nvCxnSpPr>
        <p:spPr>
          <a:xfrm flipV="1">
            <a:off x="10196510" y="4378833"/>
            <a:ext cx="0" cy="238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52E2393-D4AC-899A-8956-C19A5D6BC9CF}"/>
              </a:ext>
            </a:extLst>
          </p:cNvPr>
          <p:cNvCxnSpPr>
            <a:stCxn id="7" idx="0"/>
            <a:endCxn id="10" idx="2"/>
          </p:cNvCxnSpPr>
          <p:nvPr/>
        </p:nvCxnSpPr>
        <p:spPr>
          <a:xfrm flipV="1">
            <a:off x="10196510" y="3323915"/>
            <a:ext cx="0" cy="339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Media Kit - OpenCV">
            <a:extLst>
              <a:ext uri="{FF2B5EF4-FFF2-40B4-BE49-F238E27FC236}">
                <a16:creationId xmlns:a16="http://schemas.microsoft.com/office/drawing/2014/main" id="{17F6D45D-5F8A-ECF6-5530-3A26763338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4062" y="1107762"/>
            <a:ext cx="934374" cy="123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2073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FF2F639-D74F-F985-6AF6-2046E12989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72" r="1029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31091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Captura de Video y Preprocesamiento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rPr dirty="0"/>
              <a:t>- </a:t>
            </a:r>
            <a:r>
              <a:rPr dirty="0" err="1"/>
              <a:t>Captura</a:t>
            </a:r>
            <a:r>
              <a:rPr dirty="0"/>
              <a:t> de video con OpenCV (cv2.VideoCapture).</a:t>
            </a:r>
          </a:p>
          <a:p>
            <a:r>
              <a:rPr dirty="0"/>
              <a:t>- </a:t>
            </a:r>
            <a:r>
              <a:rPr dirty="0" err="1"/>
              <a:t>Conversión</a:t>
            </a:r>
            <a:r>
              <a:rPr dirty="0"/>
              <a:t> de </a:t>
            </a:r>
            <a:r>
              <a:rPr dirty="0" err="1"/>
              <a:t>espacio</a:t>
            </a:r>
            <a:r>
              <a:rPr dirty="0"/>
              <a:t> de color (BGR a </a:t>
            </a:r>
            <a:r>
              <a:rPr dirty="0" err="1"/>
              <a:t>escala</a:t>
            </a:r>
            <a:r>
              <a:rPr dirty="0"/>
              <a:t> de </a:t>
            </a:r>
            <a:r>
              <a:rPr dirty="0" err="1"/>
              <a:t>grises</a:t>
            </a:r>
            <a:r>
              <a:rPr dirty="0"/>
              <a:t>).</a:t>
            </a:r>
          </a:p>
          <a:p>
            <a:r>
              <a:rPr dirty="0"/>
              <a:t>- </a:t>
            </a:r>
            <a:r>
              <a:rPr dirty="0" err="1"/>
              <a:t>Simplificación</a:t>
            </a:r>
            <a:r>
              <a:rPr dirty="0"/>
              <a:t> del </a:t>
            </a:r>
            <a:r>
              <a:rPr dirty="0" err="1"/>
              <a:t>procesamiento</a:t>
            </a:r>
            <a:r>
              <a:rPr dirty="0"/>
              <a:t> de </a:t>
            </a:r>
            <a:r>
              <a:rPr dirty="0" err="1"/>
              <a:t>imágenes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Sustracción de Fondo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t>- Uso de cv2.createBackgroundSubtractorMOG2.</a:t>
            </a:r>
          </a:p>
          <a:p>
            <a:r>
              <a:t>- Separación de objetos en movimiento del fondo.</a:t>
            </a:r>
          </a:p>
          <a:p>
            <a:r>
              <a:t>- Aplicación de la teoría de Mezcla Gaussiana (MOG2).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Operaciones Morfológicas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r>
              <a:t>- Creación de kernel para operaciones morfológicas.</a:t>
            </a:r>
          </a:p>
          <a:p>
            <a:r>
              <a:t>- Dilatación y eros...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0000FF"/>
      </a:hlink>
      <a:folHlink>
        <a:srgbClr val="FF00FF"/>
      </a:folHlink>
    </a:clrScheme>
    <a:fontScheme name="ShapesVT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hapes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apesVTI">
  <a:themeElements>
    <a:clrScheme name="ShapesVTI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0000FF"/>
      </a:hlink>
      <a:folHlink>
        <a:srgbClr val="FF00FF"/>
      </a:folHlink>
    </a:clrScheme>
    <a:fontScheme name="ShapesVTI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hapesVTI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LT Pro"/>
            <a:ea typeface="Avenir Next LT Pro"/>
            <a:cs typeface="Avenir Next LT Pro"/>
            <a:sym typeface="Avenir Next LT Pr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344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Avenir Next LT Pro</vt:lpstr>
      <vt:lpstr>Calibri</vt:lpstr>
      <vt:lpstr>Söhne</vt:lpstr>
      <vt:lpstr>Tw Cen MT</vt:lpstr>
      <vt:lpstr>ShapesVTI</vt:lpstr>
      <vt:lpstr>Detección y conteo de vehículos para planificación urbana</vt:lpstr>
      <vt:lpstr>Introducción / Problemática</vt:lpstr>
      <vt:lpstr>Objetivos del Proyecto</vt:lpstr>
      <vt:lpstr>Opciones de aplicación</vt:lpstr>
      <vt:lpstr>Metodología</vt:lpstr>
      <vt:lpstr>PowerPoint Presentation</vt:lpstr>
      <vt:lpstr>Captura de Video y Preprocesamiento</vt:lpstr>
      <vt:lpstr>Sustracción de Fondo</vt:lpstr>
      <vt:lpstr>Operaciones Morfológicas</vt:lpstr>
      <vt:lpstr>Detección de Contornos</vt:lpstr>
      <vt:lpstr>Detección y Conteo de Vehículos</vt:lpstr>
      <vt:lpstr>Visualización y Control de Flujo</vt:lpstr>
      <vt:lpstr>Resultados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Juan Sebastian Hurtado Palacios</cp:lastModifiedBy>
  <cp:revision>7</cp:revision>
  <dcterms:modified xsi:type="dcterms:W3CDTF">2023-11-20T21:21:33Z</dcterms:modified>
</cp:coreProperties>
</file>